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9"/>
  </p:notesMasterIdLst>
  <p:sldIdLst>
    <p:sldId id="331" r:id="rId5"/>
    <p:sldId id="327" r:id="rId6"/>
    <p:sldId id="328" r:id="rId7"/>
    <p:sldId id="330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1" r:id="rId16"/>
    <p:sldId id="340" r:id="rId17"/>
    <p:sldId id="342" r:id="rId18"/>
    <p:sldId id="343" r:id="rId19"/>
    <p:sldId id="352" r:id="rId20"/>
    <p:sldId id="351" r:id="rId21"/>
    <p:sldId id="345" r:id="rId22"/>
    <p:sldId id="353" r:id="rId23"/>
    <p:sldId id="354" r:id="rId24"/>
    <p:sldId id="355" r:id="rId25"/>
    <p:sldId id="350" r:id="rId26"/>
    <p:sldId id="349" r:id="rId27"/>
    <p:sldId id="347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28"/>
            <p14:sldId id="330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0"/>
            <p14:sldId id="342"/>
            <p14:sldId id="343"/>
            <p14:sldId id="352"/>
            <p14:sldId id="351"/>
            <p14:sldId id="345"/>
            <p14:sldId id="353"/>
            <p14:sldId id="354"/>
            <p14:sldId id="355"/>
            <p14:sldId id="350"/>
            <p14:sldId id="349"/>
            <p14:sldId id="347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usse Christophe" initials="C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6"/>
    <p:restoredTop sz="94660"/>
  </p:normalViewPr>
  <p:slideViewPr>
    <p:cSldViewPr showGuides="1">
      <p:cViewPr varScale="1">
        <p:scale>
          <a:sx n="151" d="100"/>
          <a:sy n="151" d="100"/>
        </p:scale>
        <p:origin x="684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346E6D-0350-9B46-9286-7164B53E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205" y="183514"/>
            <a:ext cx="4033771" cy="27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BD3054-F815-4A47-A08E-27E76D454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686" y="180000"/>
            <a:ext cx="2140915" cy="14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97C9301-1C6F-1D46-95EB-99B800E4F9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528" y="97871"/>
            <a:ext cx="720080" cy="491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F67DE7A-DCDE-47D7-A6A8-787B513B1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6046"/>
            <a:ext cx="8424000" cy="2077200"/>
          </a:xfrm>
        </p:spPr>
        <p:txBody>
          <a:bodyPr/>
          <a:lstStyle/>
          <a:p>
            <a:r>
              <a:rPr lang="fr-FR" dirty="0"/>
              <a:t>Enseignement de la langue </a:t>
            </a:r>
          </a:p>
          <a:p>
            <a:r>
              <a:rPr lang="fr-FR" dirty="0"/>
              <a:t>et de la culture </a:t>
            </a:r>
            <a:r>
              <a:rPr lang="fr-FR" dirty="0" err="1"/>
              <a:t>regionales</a:t>
            </a:r>
            <a:r>
              <a:rPr lang="fr-FR" dirty="0"/>
              <a:t> </a:t>
            </a:r>
          </a:p>
          <a:p>
            <a:r>
              <a:rPr lang="fr-FR" dirty="0"/>
              <a:t>en </a:t>
            </a:r>
            <a:r>
              <a:rPr lang="fr-FR" dirty="0" err="1"/>
              <a:t>lozere</a:t>
            </a:r>
            <a:endParaRPr lang="fr-FR" dirty="0"/>
          </a:p>
          <a:p>
            <a:pPr lvl="1"/>
            <a:r>
              <a:rPr lang="fr-FR" dirty="0"/>
              <a:t>Groupe de Travail départemental occitan 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4D89-8E02-46FE-9ACE-70D3B325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situation - école de Florac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E4E098-D8FA-47B2-9DBF-E15C4236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A94E7A-0852-4CE7-B099-CBEC28AE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105F9-376D-4010-B917-13937B1A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919A29-88E8-4039-A3EF-90A6B422B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Point de situation à l’école de Florac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7DDA1BD-B19D-4743-82FE-912D80FE7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" y="1836000"/>
            <a:ext cx="2520000" cy="2823982"/>
          </a:xfrm>
        </p:spPr>
        <p:txBody>
          <a:bodyPr/>
          <a:lstStyle/>
          <a:p>
            <a:r>
              <a:rPr lang="fr-FR" b="1" dirty="0"/>
              <a:t>Ecole maternelle </a:t>
            </a:r>
            <a:r>
              <a:rPr lang="fr-FR" dirty="0"/>
              <a:t>: cursus bilingue à parité horaire pour les MS et les GS</a:t>
            </a:r>
          </a:p>
          <a:p>
            <a:r>
              <a:rPr lang="fr-FR" dirty="0"/>
              <a:t>Deux enseignants compétents en LCR fonctionnent sur le principe 1 maître – 2 langues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Mme </a:t>
            </a:r>
            <a:r>
              <a:rPr lang="fr-FR" dirty="0" err="1"/>
              <a:t>Angladon</a:t>
            </a:r>
            <a:r>
              <a:rPr lang="fr-FR" dirty="0"/>
              <a:t> enseigne à 14 élèves de MS bilingues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M. Chambon enseigne à 15 élèves de GS bilingues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Mme Gréa enseigne à 14 élèves de PS/GS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Mme Menoux enseigne à 17 élèves de PS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Pas de MS « monolingues »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0EDFB8C-3D4E-44E3-97F3-2329ACFF23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0" y="1836000"/>
            <a:ext cx="2520000" cy="2823982"/>
          </a:xfrm>
        </p:spPr>
        <p:txBody>
          <a:bodyPr/>
          <a:lstStyle/>
          <a:p>
            <a:r>
              <a:rPr lang="fr-FR" b="1" dirty="0"/>
              <a:t>Ecole élémentaire </a:t>
            </a:r>
            <a:r>
              <a:rPr lang="fr-FR" dirty="0"/>
              <a:t>: enseignement renforcé pour les CP et CE1 (17 CP sur 22 et 10 CE1 sur 25)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50" dirty="0"/>
              <a:t>Ces élèves sont répartis sur quatre classes. Pendant l’enseignement renforcé, ils sont répartis en deux groupes.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50" dirty="0"/>
              <a:t>C’est M. Chambon qui assure l’enseignement en occitan les lundis et jeudis après-midi.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50" dirty="0"/>
              <a:t>M. Estrade (TR) prend alors en charge les élèves de M. Chambon à l’école maternelle.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50" dirty="0"/>
              <a:t>Ce sont une partie de l’EPS et de « Questionner le monde » qui sont enseignés en occitan.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AC3018-E25F-43B9-98CD-87C29EEF1F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Une salle de classe a été aménagée dans les locaux de l’école maternelle pour l’enseignement renforcé.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Etude du fléchage d’un poste à l’école maternelle de Florac – support libéré par départ en retraite d’une enseignante habilitée en occitan</a:t>
            </a:r>
          </a:p>
        </p:txBody>
      </p:sp>
    </p:spTree>
    <p:extLst>
      <p:ext uri="{BB962C8B-B14F-4D97-AF65-F5344CB8AC3E}">
        <p14:creationId xmlns:p14="http://schemas.microsoft.com/office/powerpoint/2010/main" val="28617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5F2597-7885-4C99-8B3A-79D3B027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Cartographie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5488C-61CF-4CFD-ABC4-5A161A81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EAB653-B6CA-453F-921E-C879EFE3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7016D-5122-40AA-B222-6CA03ED7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28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92F8A5-6D31-49CE-8966-0291C5A8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26C95-CB6B-410B-AE25-4461EADE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9E482A-69E4-49FC-AF55-2A4C0B60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F74951-DDB1-4682-A28F-B9A23480D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Cartographie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8EF26D-02F4-4C63-BEBB-24CC0BADE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77" y="771550"/>
            <a:ext cx="901223" cy="1944216"/>
          </a:xfrm>
        </p:spPr>
        <p:txBody>
          <a:bodyPr/>
          <a:lstStyle/>
          <a:p>
            <a:r>
              <a:rPr lang="fr-FR" dirty="0"/>
              <a:t>Ecoles publiques proposant un enseignement de LCR par circonscription</a:t>
            </a:r>
          </a:p>
          <a:p>
            <a:r>
              <a:rPr lang="fr-FR" dirty="0"/>
              <a:t>(</a:t>
            </a:r>
            <a:r>
              <a:rPr lang="fr-FR" dirty="0" err="1"/>
              <a:t>sensibilisationinitiation</a:t>
            </a:r>
            <a:r>
              <a:rPr lang="fr-FR" dirty="0"/>
              <a:t>, LV)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175BE6-F64A-46B0-9D52-C92B61FAE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1106" y="771550"/>
            <a:ext cx="622894" cy="1224136"/>
          </a:xfrm>
        </p:spPr>
        <p:txBody>
          <a:bodyPr/>
          <a:lstStyle/>
          <a:p>
            <a:r>
              <a:rPr lang="fr-FR" dirty="0"/>
              <a:t>Ecoles publiques </a:t>
            </a:r>
          </a:p>
          <a:p>
            <a:r>
              <a:rPr lang="fr-FR" dirty="0"/>
              <a:t>en Lozère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DA62A3D0-2E99-401D-972B-7930ED4A4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2" y="515468"/>
            <a:ext cx="3771748" cy="4268032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514BFA7-B67B-497E-9638-10A89B54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37" y="470294"/>
            <a:ext cx="3384376" cy="40396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46B12B-462C-47AD-A5B6-6FDEDE126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52" y="463050"/>
            <a:ext cx="3508495" cy="40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92F8A5-6D31-49CE-8966-0291C5A8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26C95-CB6B-410B-AE25-4461EADE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9E482A-69E4-49FC-AF55-2A4C0B60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F74951-DDB1-4682-A28F-B9A23480D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Cartographie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8EF26D-02F4-4C63-BEBB-24CC0BADE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9537" y="4424900"/>
            <a:ext cx="3810470" cy="319412"/>
          </a:xfrm>
        </p:spPr>
        <p:txBody>
          <a:bodyPr/>
          <a:lstStyle/>
          <a:p>
            <a:r>
              <a:rPr lang="fr-FR" b="1" dirty="0"/>
              <a:t>Collèges</a:t>
            </a:r>
            <a:r>
              <a:rPr lang="fr-FR" dirty="0"/>
              <a:t> </a:t>
            </a:r>
            <a:r>
              <a:rPr lang="fr-FR" sz="1000" dirty="0"/>
              <a:t>(repères rouges) </a:t>
            </a:r>
            <a:r>
              <a:rPr lang="fr-FR" dirty="0"/>
              <a:t>et </a:t>
            </a:r>
            <a:r>
              <a:rPr lang="fr-FR" b="1" dirty="0"/>
              <a:t>lycées</a:t>
            </a:r>
            <a:r>
              <a:rPr lang="fr-FR" dirty="0"/>
              <a:t> </a:t>
            </a:r>
            <a:r>
              <a:rPr lang="fr-FR" sz="1000" dirty="0"/>
              <a:t>(repères bleus) </a:t>
            </a:r>
            <a:r>
              <a:rPr lang="fr-FR" dirty="0"/>
              <a:t>proposant un enseignement de LCR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175BE6-F64A-46B0-9D52-C92B61FAE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8759" y="4411725"/>
            <a:ext cx="3620024" cy="408081"/>
          </a:xfrm>
        </p:spPr>
        <p:txBody>
          <a:bodyPr/>
          <a:lstStyle/>
          <a:p>
            <a:r>
              <a:rPr lang="fr-FR" b="1" dirty="0"/>
              <a:t>Sites bilingues </a:t>
            </a:r>
            <a:r>
              <a:rPr lang="fr-FR" sz="1000" dirty="0"/>
              <a:t>(repères oranges) </a:t>
            </a:r>
            <a:r>
              <a:rPr lang="fr-FR" dirty="0"/>
              <a:t>et sites d’</a:t>
            </a:r>
            <a:r>
              <a:rPr lang="fr-FR" b="1" dirty="0"/>
              <a:t>’enseignement renforcé </a:t>
            </a:r>
            <a:r>
              <a:rPr lang="fr-FR" sz="1000" dirty="0"/>
              <a:t>(repères jaunes) </a:t>
            </a:r>
            <a:r>
              <a:rPr lang="fr-FR" dirty="0"/>
              <a:t>en LCR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DA62A3D0-2E99-401D-972B-7930ED4A4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2" y="515468"/>
            <a:ext cx="3771748" cy="4268032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86B9F5-701A-4E65-8548-62E4643F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81" y="340729"/>
            <a:ext cx="3473180" cy="40312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3637A6-8D18-4F3F-AE8F-BC8578011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14" y="340729"/>
            <a:ext cx="3518630" cy="40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D47C015-5D98-48CE-9775-59933B0C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9E8EB-83E9-4DDE-A557-8C98530F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FE11E9-09CD-45EF-A6D2-E135FC0E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EA748-4BF5-4585-A448-46E83EE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85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7FA45-7430-4973-975E-46514AB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Dynamiser les ressources humaines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3AA4EB-145B-4B73-9E97-140CB71A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BED1C-AB10-47B4-96BD-F11385E7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903C03-2391-4CB2-B3E2-5DA91060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A3B04E-67AD-438B-B92F-C9E14BE024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347614"/>
            <a:ext cx="8424000" cy="3384376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Renforcer les sites bilingues grâce à une mobilisation des ressources humaines :</a:t>
            </a:r>
          </a:p>
          <a:p>
            <a:pPr marL="423450" lvl="1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Validation des compétences : 5 nouvelles enseignantes habilitées en juin, 4 d’entre elles mobilisent leurs compétences</a:t>
            </a:r>
          </a:p>
          <a:p>
            <a:pPr lvl="1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sur le cursus bilingue de Marvejols</a:t>
            </a:r>
          </a:p>
          <a:p>
            <a:pPr lvl="1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sur le cursus bilingue de St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Chély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sur Banassac développement de l’enseignement renforcé</a:t>
            </a:r>
          </a:p>
          <a:p>
            <a:pPr lvl="1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sur le poste de TR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3450" lvl="1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Ouverture de la formation à l’INSPE : une PES sur le cursus bilingue de Marvejols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Un enseignant titulaire du CRPE Spécial ouvre l’enseignement renforcé sur Lanuéjols</a:t>
            </a:r>
          </a:p>
          <a:p>
            <a:pPr marL="171450" indent="-1714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Mise à disposition et partage de ressources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Magistere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Viaeduc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Visite institutionnelle DSDEN 48 et Région Occitanie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8788D06-76A6-4A98-857E-6F4C60E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  <a:p>
            <a:pPr lvl="1"/>
            <a:r>
              <a:rPr lang="fr-FR" dirty="0"/>
              <a:t>Dynamiser les ressources humaines</a:t>
            </a:r>
          </a:p>
        </p:txBody>
      </p:sp>
    </p:spTree>
    <p:extLst>
      <p:ext uri="{BB962C8B-B14F-4D97-AF65-F5344CB8AC3E}">
        <p14:creationId xmlns:p14="http://schemas.microsoft.com/office/powerpoint/2010/main" val="61429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7FA45-7430-4973-975E-46514AB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Pérenniser les ressources humaines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3AA4EB-145B-4B73-9E97-140CB71A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BED1C-AB10-47B4-96BD-F11385E7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903C03-2391-4CB2-B3E2-5DA91060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A3B04E-67AD-438B-B92F-C9E14BE024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574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second degré, du fait du manque de professeur, recours à deux contractuelles depuis des années :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Mme Baffie a été « CDIsée » sur 18 h / semaine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Mme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Behague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été « CDIsée » sur 9 h / semaine</a:t>
            </a:r>
          </a:p>
          <a:p>
            <a:pPr>
              <a:lnSpc>
                <a:spcPct val="20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8788D06-76A6-4A98-857E-6F4C60E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  <a:p>
            <a:pPr lvl="1"/>
            <a:r>
              <a:rPr lang="fr-FR" dirty="0"/>
              <a:t>Dynamiser les ressources humaines</a:t>
            </a:r>
          </a:p>
          <a:p>
            <a:pPr lvl="1"/>
            <a:r>
              <a:rPr lang="fr-FR" dirty="0"/>
              <a:t>Pérenniser les ressources humaines</a:t>
            </a:r>
          </a:p>
        </p:txBody>
      </p:sp>
    </p:spTree>
    <p:extLst>
      <p:ext uri="{BB962C8B-B14F-4D97-AF65-F5344CB8AC3E}">
        <p14:creationId xmlns:p14="http://schemas.microsoft.com/office/powerpoint/2010/main" val="261197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A3BD3-D6BA-4BA5-9A28-D2B5B53F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B85934-FD98-4316-9B3B-5D368365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AA1E6B-60DC-40B6-93C1-3AAC93DD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59E0FB-6AA4-48B4-B595-09B4E7C7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EB8A335-136D-462E-A920-92A46404C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5535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  <a:p>
            <a:pPr lvl="1"/>
            <a:r>
              <a:rPr lang="fr-FR" dirty="0"/>
              <a:t>Dynamiser les ressources humaines</a:t>
            </a:r>
          </a:p>
          <a:p>
            <a:pPr lvl="1"/>
            <a:r>
              <a:rPr lang="fr-FR" dirty="0"/>
              <a:t>Pérenniser les ressources humaines</a:t>
            </a:r>
          </a:p>
          <a:p>
            <a:pPr lvl="1"/>
            <a:r>
              <a:rPr lang="fr-FR" dirty="0"/>
              <a:t>Formation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9D6309-0E58-484C-9C00-C49B9884C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Interdegré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Formation universitaire asynchrone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DAL (devenir autonome en langue) au PAF : 8 inscrits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Ensenhar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professeur : une enseignante est en cours de formation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Ensenhar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étudiants : deux candidatures de la FDE de Mende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756EC98-5954-44E1-B7F6-A9708525E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Premier Degré :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Ateliers de langues (préparation à l’habilitation 2 participantes)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académique (5 participants)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Visites formatives des enseignants bilingues et non-bilingues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-enseignement)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Réunion de Présentation du PPA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5A2DED0-2672-4A7D-87BB-7434EAEB52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Second degré :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projet académique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: enseigner avec les médias, un exemple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Web-Radio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Création de ressources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Visites formatives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20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DD6C8-1845-4646-9C1C-AA778997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88700"/>
            <a:ext cx="8424000" cy="720000"/>
          </a:xfrm>
        </p:spPr>
        <p:txBody>
          <a:bodyPr/>
          <a:lstStyle/>
          <a:p>
            <a:r>
              <a:rPr lang="fr-FR" dirty="0"/>
              <a:t>Faculté D’Education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321C36-8206-48F2-8AC5-3BB10DC9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AE9C93-9CDC-48FB-B5CA-519F4CF1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578A8F-B51D-496C-9712-68A8DA58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BEB54D-FF60-4A9A-AB84-F4E2647F0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400" y="2597400"/>
            <a:ext cx="8424000" cy="66374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Ouverture de la préparation du concours spécial à la rentrée 2023 : 3 étudiants en M1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6EF41D4-5AF0-4FAE-B0B7-161399975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720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  <a:p>
            <a:pPr lvl="1"/>
            <a:r>
              <a:rPr lang="fr-FR" dirty="0"/>
              <a:t>Dynamiser les ressources humaines</a:t>
            </a:r>
          </a:p>
          <a:p>
            <a:pPr lvl="1"/>
            <a:r>
              <a:rPr lang="fr-FR" dirty="0"/>
              <a:t>Pérenniser les ressources humaines</a:t>
            </a:r>
          </a:p>
          <a:p>
            <a:pPr lvl="1"/>
            <a:r>
              <a:rPr lang="fr-FR" dirty="0"/>
              <a:t>Formation</a:t>
            </a:r>
          </a:p>
          <a:p>
            <a:pPr lvl="1"/>
            <a:r>
              <a:rPr lang="fr-FR" dirty="0"/>
              <a:t>Faculté d’éducation</a:t>
            </a:r>
          </a:p>
        </p:txBody>
      </p:sp>
    </p:spTree>
    <p:extLst>
      <p:ext uri="{BB962C8B-B14F-4D97-AF65-F5344CB8AC3E}">
        <p14:creationId xmlns:p14="http://schemas.microsoft.com/office/powerpoint/2010/main" val="40579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DD6C8-1845-4646-9C1C-AA778997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88700"/>
            <a:ext cx="8424000" cy="720000"/>
          </a:xfrm>
        </p:spPr>
        <p:txBody>
          <a:bodyPr/>
          <a:lstStyle/>
          <a:p>
            <a:r>
              <a:rPr lang="fr-FR" dirty="0"/>
              <a:t>Perspectives 2024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321C36-8206-48F2-8AC5-3BB10DC9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AE9C93-9CDC-48FB-B5CA-519F4CF1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578A8F-B51D-496C-9712-68A8DA58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BEB54D-FF60-4A9A-AB84-F4E2647F0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400" y="2108700"/>
            <a:ext cx="8424000" cy="1975218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degré : </a:t>
            </a:r>
          </a:p>
          <a:p>
            <a:pPr marL="423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Enseignement renforcé à Rimeize et 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Bleymard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3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Initiation de l’enseignement renforcé à Villefort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degré :</a:t>
            </a:r>
          </a:p>
          <a:p>
            <a:pPr marL="423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Etudier la continuité de l’enseignement renforcé au collège de Langogne</a:t>
            </a:r>
          </a:p>
          <a:p>
            <a:pPr marL="423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DNL en collège</a:t>
            </a:r>
          </a:p>
          <a:p>
            <a:pPr>
              <a:lnSpc>
                <a:spcPct val="15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6EF41D4-5AF0-4FAE-B0B7-161399975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720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5. Difficultés… et perspectives</a:t>
            </a:r>
          </a:p>
          <a:p>
            <a:pPr lvl="1"/>
            <a:r>
              <a:rPr lang="fr-FR" dirty="0"/>
              <a:t>Dynamiser les ressources humaines</a:t>
            </a:r>
          </a:p>
          <a:p>
            <a:pPr lvl="1"/>
            <a:r>
              <a:rPr lang="fr-FR" dirty="0"/>
              <a:t>Pérenniser les ressources humaines</a:t>
            </a:r>
          </a:p>
          <a:p>
            <a:pPr lvl="1"/>
            <a:r>
              <a:rPr lang="fr-FR" dirty="0"/>
              <a:t>Formation</a:t>
            </a:r>
          </a:p>
          <a:p>
            <a:pPr lvl="1"/>
            <a:r>
              <a:rPr lang="fr-FR" dirty="0"/>
              <a:t>Faculté d’éducation</a:t>
            </a:r>
          </a:p>
          <a:p>
            <a:pPr lvl="1"/>
            <a:r>
              <a:rPr lang="fr-FR" dirty="0"/>
              <a:t>Perspectives 2024</a:t>
            </a:r>
          </a:p>
        </p:txBody>
      </p:sp>
    </p:spTree>
    <p:extLst>
      <p:ext uri="{BB962C8B-B14F-4D97-AF65-F5344CB8AC3E}">
        <p14:creationId xmlns:p14="http://schemas.microsoft.com/office/powerpoint/2010/main" val="24650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Etats de lieux en mars 2023</a:t>
            </a:r>
          </a:p>
          <a:p>
            <a:pPr lvl="1"/>
            <a:r>
              <a:rPr lang="fr-FR" dirty="0"/>
              <a:t>Effectifs </a:t>
            </a:r>
          </a:p>
          <a:p>
            <a:pPr lvl="1"/>
            <a:r>
              <a:rPr lang="fr-FR" dirty="0"/>
              <a:t>Projets</a:t>
            </a:r>
          </a:p>
          <a:p>
            <a:r>
              <a:rPr lang="fr-FR" dirty="0"/>
              <a:t>Bilan quantitatif et qualitatif de l’enseignement de l’occitan - Rentrée 2023</a:t>
            </a:r>
          </a:p>
          <a:p>
            <a:r>
              <a:rPr lang="fr-FR" dirty="0"/>
              <a:t>Point de situation – école de Florac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312000" y="1893600"/>
            <a:ext cx="2520000" cy="269437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Cartographie</a:t>
            </a:r>
          </a:p>
          <a:p>
            <a:pPr marL="0" indent="0">
              <a:buNone/>
            </a:pPr>
            <a:r>
              <a:rPr lang="fr-FR" dirty="0"/>
              <a:t>5. Difficultés… et perspectives – Stratégies de relance pour les rentrées 2023 et 2024</a:t>
            </a:r>
          </a:p>
          <a:p>
            <a:pPr lvl="1"/>
            <a:r>
              <a:rPr lang="fr-FR" dirty="0"/>
              <a:t>Dynamiser les ressources humaines</a:t>
            </a:r>
          </a:p>
          <a:p>
            <a:pPr lvl="1"/>
            <a:r>
              <a:rPr lang="fr-FR" dirty="0"/>
              <a:t>Pérenniser les ressources humaines</a:t>
            </a:r>
          </a:p>
          <a:p>
            <a:pPr lvl="1"/>
            <a:r>
              <a:rPr lang="fr-FR" dirty="0"/>
              <a:t>Formation</a:t>
            </a:r>
          </a:p>
          <a:p>
            <a:pPr lvl="1"/>
            <a:r>
              <a:rPr lang="fr-FR" dirty="0"/>
              <a:t>Faculté d’Education</a:t>
            </a:r>
          </a:p>
          <a:p>
            <a:pPr lvl="1"/>
            <a:r>
              <a:rPr lang="fr-FR" dirty="0"/>
              <a:t>Perspectives et stratégies de relance 2024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6. Présentation du PPA et « Las </a:t>
            </a:r>
            <a:r>
              <a:rPr lang="fr-FR" dirty="0" err="1"/>
              <a:t>Encontradas</a:t>
            </a:r>
            <a:r>
              <a:rPr lang="fr-FR" dirty="0"/>
              <a:t> » - 4 juin 2024</a:t>
            </a:r>
          </a:p>
          <a:p>
            <a:pPr marL="0" indent="0">
              <a:buNone/>
            </a:pPr>
            <a:r>
              <a:rPr lang="fr-FR" dirty="0"/>
              <a:t>7. Bilan et perspectives des actions de l’OPLO sur le département de la Lozère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1639E-1283-40AF-B27B-98164F07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166" y="339502"/>
            <a:ext cx="1187665" cy="250144"/>
          </a:xfrm>
        </p:spPr>
        <p:txBody>
          <a:bodyPr/>
          <a:lstStyle/>
          <a:p>
            <a:r>
              <a:rPr lang="fr-FR" sz="1800" dirty="0"/>
              <a:t>Synthèse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BD9555-C256-4E27-9A99-8250C04F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F32F6F-12A5-4437-A012-A8A460AE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271FEB-16AD-4E19-A3DD-F0109E0C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F671B09-9950-44F0-8C1C-5A778B551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7041"/>
              </p:ext>
            </p:extLst>
          </p:nvPr>
        </p:nvGraphicFramePr>
        <p:xfrm>
          <a:off x="215515" y="699542"/>
          <a:ext cx="871296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3">
                  <a:extLst>
                    <a:ext uri="{9D8B030D-6E8A-4147-A177-3AD203B41FA5}">
                      <a16:colId xmlns:a16="http://schemas.microsoft.com/office/drawing/2014/main" val="540922250"/>
                    </a:ext>
                  </a:extLst>
                </a:gridCol>
                <a:gridCol w="2574204">
                  <a:extLst>
                    <a:ext uri="{9D8B030D-6E8A-4147-A177-3AD203B41FA5}">
                      <a16:colId xmlns:a16="http://schemas.microsoft.com/office/drawing/2014/main" val="961805564"/>
                    </a:ext>
                  </a:extLst>
                </a:gridCol>
                <a:gridCol w="2670242">
                  <a:extLst>
                    <a:ext uri="{9D8B030D-6E8A-4147-A177-3AD203B41FA5}">
                      <a16:colId xmlns:a16="http://schemas.microsoft.com/office/drawing/2014/main" val="3158306049"/>
                    </a:ext>
                  </a:extLst>
                </a:gridCol>
                <a:gridCol w="2280389">
                  <a:extLst>
                    <a:ext uri="{9D8B030D-6E8A-4147-A177-3AD203B41FA5}">
                      <a16:colId xmlns:a16="http://schemas.microsoft.com/office/drawing/2014/main" val="2218526163"/>
                    </a:ext>
                  </a:extLst>
                </a:gridCol>
              </a:tblGrid>
              <a:tr h="21278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Points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2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Effectifs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44,3 % en 1</a:t>
                      </a:r>
                      <a:r>
                        <a:rPr lang="fr-FR" sz="1100" baseline="30000" dirty="0"/>
                        <a:t>er</a:t>
                      </a:r>
                      <a:r>
                        <a:rPr lang="fr-FR" sz="1100" dirty="0"/>
                        <a:t> degré</a:t>
                      </a:r>
                    </a:p>
                    <a:p>
                      <a:r>
                        <a:rPr lang="fr-FR" sz="1100" dirty="0"/>
                        <a:t>14,8 % au collège</a:t>
                      </a:r>
                    </a:p>
                    <a:p>
                      <a:r>
                        <a:rPr lang="fr-FR" sz="1100" dirty="0"/>
                        <a:t>2,43 % au lycée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44,4 % en 1</a:t>
                      </a:r>
                      <a:r>
                        <a:rPr lang="fr-FR" sz="1100" baseline="30000" dirty="0"/>
                        <a:t>er</a:t>
                      </a:r>
                      <a:r>
                        <a:rPr lang="fr-FR" sz="1100" dirty="0"/>
                        <a:t> degré</a:t>
                      </a:r>
                    </a:p>
                    <a:p>
                      <a:r>
                        <a:rPr lang="fr-FR" sz="1100" dirty="0"/>
                        <a:t>17 % au collège</a:t>
                      </a:r>
                    </a:p>
                    <a:p>
                      <a:r>
                        <a:rPr lang="fr-FR" sz="1100" dirty="0"/>
                        <a:t>1,34 % au lycée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Relancer l’intérêt au lycée. Propositions à étudier : </a:t>
                      </a:r>
                    </a:p>
                    <a:p>
                      <a:r>
                        <a:rPr lang="fr-FR" sz="1100" dirty="0"/>
                        <a:t>- initiation en 2</a:t>
                      </a:r>
                      <a:r>
                        <a:rPr lang="fr-FR" sz="1100" baseline="30000" dirty="0"/>
                        <a:t>nde</a:t>
                      </a:r>
                      <a:endParaRPr lang="fr-FR" sz="1100" dirty="0"/>
                    </a:p>
                    <a:p>
                      <a:r>
                        <a:rPr lang="fr-FR" sz="1100" dirty="0"/>
                        <a:t>- atelier à l’internat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9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r>
                        <a:rPr lang="fr-FR" sz="1100" dirty="0"/>
                        <a:t>Augmenter et dynamiser les ressources humaines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* Validation des </a:t>
                      </a:r>
                      <a:r>
                        <a:rPr lang="fr-FR" sz="1100" dirty="0" err="1"/>
                        <a:t>comp</a:t>
                      </a:r>
                      <a:r>
                        <a:rPr lang="fr-FR" sz="1100" dirty="0"/>
                        <a:t>. : 5 enseignantes</a:t>
                      </a:r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1 seul </a:t>
                      </a:r>
                      <a:r>
                        <a:rPr lang="fr-FR" sz="1100" dirty="0" err="1"/>
                        <a:t>ens</a:t>
                      </a:r>
                      <a:r>
                        <a:rPr lang="fr-FR" sz="1100" dirty="0"/>
                        <a:t>. CRPE spé. n’est pas sur un cursus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r>
                        <a:rPr lang="fr-FR" sz="1100" dirty="0"/>
                        <a:t>* </a:t>
                      </a:r>
                      <a:r>
                        <a:rPr lang="fr-FR" sz="1100" dirty="0" err="1"/>
                        <a:t>Prép</a:t>
                      </a:r>
                      <a:r>
                        <a:rPr lang="fr-FR" sz="1100" dirty="0"/>
                        <a:t> CRPE spé Mende : 1 M2</a:t>
                      </a:r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Formation au PAF dispositif DAL 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13 inscriptions dont 2 en distanciel (pas suivi)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* 4 des enseignantes </a:t>
                      </a:r>
                      <a:r>
                        <a:rPr lang="fr-FR" sz="1100" dirty="0" err="1"/>
                        <a:t>hab</a:t>
                      </a:r>
                      <a:r>
                        <a:rPr lang="fr-FR" sz="1100" dirty="0"/>
                        <a:t> sur postes </a:t>
                      </a:r>
                      <a:r>
                        <a:rPr lang="fr-FR" sz="1100" dirty="0" err="1"/>
                        <a:t>occ</a:t>
                      </a:r>
                      <a:r>
                        <a:rPr lang="fr-FR" sz="1100" dirty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Candidates validation de </a:t>
                      </a:r>
                      <a:r>
                        <a:rPr lang="fr-FR" sz="1100" dirty="0" err="1"/>
                        <a:t>comp</a:t>
                      </a:r>
                      <a:r>
                        <a:rPr lang="fr-FR" sz="1100" dirty="0"/>
                        <a:t>.: 2 </a:t>
                      </a:r>
                      <a:r>
                        <a:rPr lang="fr-FR" sz="1100" dirty="0" err="1"/>
                        <a:t>ens</a:t>
                      </a: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L’enseignant CRPE spé </a:t>
                      </a:r>
                      <a:r>
                        <a:rPr lang="fr-FR" sz="1100" dirty="0" err="1"/>
                        <a:t>ens</a:t>
                      </a:r>
                      <a:r>
                        <a:rPr lang="fr-FR" sz="1100" dirty="0"/>
                        <a:t>. </a:t>
                      </a:r>
                      <a:r>
                        <a:rPr lang="fr-FR" sz="1100" dirty="0" err="1"/>
                        <a:t>occ</a:t>
                      </a:r>
                      <a:r>
                        <a:rPr lang="fr-FR" sz="1100" dirty="0"/>
                        <a:t> renforcé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r>
                        <a:rPr lang="fr-FR" sz="1100" dirty="0"/>
                        <a:t>* 1 PES sur le cursus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</a:t>
                      </a:r>
                      <a:r>
                        <a:rPr lang="fr-FR" sz="1100" dirty="0" err="1"/>
                        <a:t>Prép</a:t>
                      </a:r>
                      <a:r>
                        <a:rPr lang="fr-FR" sz="1100" dirty="0"/>
                        <a:t> CRPE spé Mende : 0 M2 et 3 M1 (dont 2 demandes de bourse </a:t>
                      </a:r>
                      <a:r>
                        <a:rPr lang="fr-FR" sz="1100" dirty="0" err="1"/>
                        <a:t>Ensenhar</a:t>
                      </a:r>
                      <a:r>
                        <a:rPr lang="fr-FR" sz="1100" dirty="0"/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1 </a:t>
                      </a:r>
                      <a:r>
                        <a:rPr lang="fr-FR" sz="1100" dirty="0" err="1"/>
                        <a:t>ens</a:t>
                      </a:r>
                      <a:r>
                        <a:rPr lang="fr-FR" sz="1100" dirty="0"/>
                        <a:t> dispositif </a:t>
                      </a:r>
                      <a:r>
                        <a:rPr lang="fr-FR" sz="1100" dirty="0" err="1"/>
                        <a:t>Ensenhar</a:t>
                      </a: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Formation au PAF dispositif DAL  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8 candidats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- Manque de ressources humaines pour l’enseignement de la langue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- Manque de ressources humaines formées pour la DNL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- Formation à renforcer encore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- Préparer la suite à l’enseignement renforcé sur Langogne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3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1639E-1283-40AF-B27B-98164F07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166" y="411510"/>
            <a:ext cx="1187665" cy="250144"/>
          </a:xfrm>
        </p:spPr>
        <p:txBody>
          <a:bodyPr/>
          <a:lstStyle/>
          <a:p>
            <a:r>
              <a:rPr lang="fr-FR" sz="1800" dirty="0"/>
              <a:t>Synthèse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BD9555-C256-4E27-9A99-8250C04F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F32F6F-12A5-4437-A012-A8A460AE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271FEB-16AD-4E19-A3DD-F0109E0C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F671B09-9950-44F0-8C1C-5A778B551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17293"/>
              </p:ext>
            </p:extLst>
          </p:nvPr>
        </p:nvGraphicFramePr>
        <p:xfrm>
          <a:off x="215515" y="843558"/>
          <a:ext cx="8712968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3">
                  <a:extLst>
                    <a:ext uri="{9D8B030D-6E8A-4147-A177-3AD203B41FA5}">
                      <a16:colId xmlns:a16="http://schemas.microsoft.com/office/drawing/2014/main" val="540922250"/>
                    </a:ext>
                  </a:extLst>
                </a:gridCol>
                <a:gridCol w="2574204">
                  <a:extLst>
                    <a:ext uri="{9D8B030D-6E8A-4147-A177-3AD203B41FA5}">
                      <a16:colId xmlns:a16="http://schemas.microsoft.com/office/drawing/2014/main" val="961805564"/>
                    </a:ext>
                  </a:extLst>
                </a:gridCol>
                <a:gridCol w="2670242">
                  <a:extLst>
                    <a:ext uri="{9D8B030D-6E8A-4147-A177-3AD203B41FA5}">
                      <a16:colId xmlns:a16="http://schemas.microsoft.com/office/drawing/2014/main" val="3158306049"/>
                    </a:ext>
                  </a:extLst>
                </a:gridCol>
                <a:gridCol w="2280389">
                  <a:extLst>
                    <a:ext uri="{9D8B030D-6E8A-4147-A177-3AD203B41FA5}">
                      <a16:colId xmlns:a16="http://schemas.microsoft.com/office/drawing/2014/main" val="2218526163"/>
                    </a:ext>
                  </a:extLst>
                </a:gridCol>
              </a:tblGrid>
              <a:tr h="21278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Points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2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Stabiliser les ressources humaines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2 enseignantes contractuelles en collèges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(St </a:t>
                      </a:r>
                      <a:r>
                        <a:rPr lang="fr-FR" sz="1100" dirty="0" err="1"/>
                        <a:t>Chély</a:t>
                      </a:r>
                      <a:r>
                        <a:rPr lang="fr-FR" sz="1100" dirty="0"/>
                        <a:t> d’</a:t>
                      </a:r>
                      <a:r>
                        <a:rPr lang="fr-FR" sz="1100" dirty="0" err="1"/>
                        <a:t>Apcher</a:t>
                      </a:r>
                      <a:r>
                        <a:rPr lang="fr-FR" sz="1100" dirty="0"/>
                        <a:t> et Le </a:t>
                      </a:r>
                      <a:r>
                        <a:rPr lang="fr-FR" sz="1100" dirty="0" err="1"/>
                        <a:t>Bleymard</a:t>
                      </a:r>
                      <a:r>
                        <a:rPr lang="fr-FR" sz="1100" dirty="0"/>
                        <a:t> / Meyrueis)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* </a:t>
                      </a:r>
                      <a:r>
                        <a:rPr lang="fr-FR" sz="1100" dirty="0" err="1"/>
                        <a:t>CDIsation</a:t>
                      </a:r>
                      <a:r>
                        <a:rPr lang="fr-FR" sz="1100" dirty="0"/>
                        <a:t> de ces deux enseignantes contractuelles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Ateliers linguistiques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Ateliers LCR proposés aux écoles du bassin de La Canourgue et Marvejols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Les élèves de Cycle 3 des écoles de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 err="1"/>
                        <a:t>Lachamps</a:t>
                      </a:r>
                      <a:endParaRPr lang="fr-FR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La Canourgue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Montrodat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St Germain du Teil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en ont bénéficié.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* Augmentation des effectifs aux collèges sur La Canourgue et  Marvejols.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100" dirty="0"/>
                    </a:p>
                    <a:p>
                      <a:r>
                        <a:rPr lang="fr-FR" sz="1100" dirty="0"/>
                        <a:t>* Ateliers reconduits sur les écoles de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 err="1"/>
                        <a:t>Lachamps</a:t>
                      </a:r>
                      <a:r>
                        <a:rPr lang="fr-FR" sz="11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La Canourgue,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St Germain du Teil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dirty="0"/>
                        <a:t>Attente de réponse pour Montrodat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- Dispositif à développer ailleurs quand c’est possible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dirty="0"/>
                        <a:t>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Quotité horaire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2 h supplémentaires à La Canourgue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1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25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6B78C3-3AF5-4B27-8D1A-2634C829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6. Présentation du PPA et </a:t>
            </a:r>
            <a:br>
              <a:rPr lang="fr-FR" dirty="0"/>
            </a:br>
            <a:r>
              <a:rPr lang="fr-FR" dirty="0"/>
              <a:t>« Las </a:t>
            </a:r>
            <a:r>
              <a:rPr lang="fr-FR" dirty="0" err="1"/>
              <a:t>encontradas</a:t>
            </a:r>
            <a:r>
              <a:rPr lang="fr-FR" dirty="0"/>
              <a:t> » du 4 juin 2024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E3C1C-5295-4ABF-87EF-EEFA3B88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67DEC4-D191-4240-8460-9777C6EE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BB14F-32C2-4653-A8AD-87B75AE9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81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E2F900-E0A3-4C59-9C13-A1DA02C1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12B7CE-760E-4F4D-B594-F8041215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EDA7C6-101D-4D2A-B6B9-416D137F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CC3C76-0482-4771-8AA6-D6926FAC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6.Présentation du PPA et « </a:t>
            </a:r>
            <a:r>
              <a:rPr lang="fr-FR" dirty="0" err="1"/>
              <a:t>encontradas</a:t>
            </a:r>
            <a:r>
              <a:rPr lang="fr-FR" dirty="0"/>
              <a:t> » 2024</a:t>
            </a:r>
          </a:p>
        </p:txBody>
      </p:sp>
      <p:pic>
        <p:nvPicPr>
          <p:cNvPr id="8" name="Image 7" descr="C:\Users\falbert\Desktop\Rentrée 2023\PPA 2023\5.Kamishibai\Images Kamishibai\Cobèrta.jpg">
            <a:extLst>
              <a:ext uri="{FF2B5EF4-FFF2-40B4-BE49-F238E27FC236}">
                <a16:creationId xmlns:a16="http://schemas.microsoft.com/office/drawing/2014/main" id="{7F0874B9-04C5-4442-9A6E-15B9C7A8B6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3558"/>
            <a:ext cx="741682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04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A845B55-C853-4485-8E39-10E566D2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738000"/>
            <a:ext cx="8676497" cy="40464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7. Bilan et perspectives des actions de l’OPLO sur le département de la Lozère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86E974-1CE2-4B10-9A13-A4F3EE2F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3970F-85F5-4A3C-9105-B05596F2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B1F1E1-D96B-4835-AF55-B3F0223F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1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 en mars 2023 (dernier GT)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effectifs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980000"/>
            <a:ext cx="8424000" cy="2430000"/>
          </a:xfrm>
        </p:spPr>
        <p:txBody>
          <a:bodyPr/>
          <a:lstStyle/>
          <a:p>
            <a:pPr lvl="1"/>
            <a:r>
              <a:rPr lang="fr-FR" dirty="0"/>
              <a:t>Effectifs premier degré : 1775 élèves (dont 362 élèves bilingues et 100 suivant un enseignement renforcé) soit 44,3 %</a:t>
            </a:r>
          </a:p>
          <a:p>
            <a:pPr lvl="1"/>
            <a:r>
              <a:rPr lang="fr-FR" dirty="0"/>
              <a:t>Effectifs collège : 360 élèves soit </a:t>
            </a:r>
            <a:r>
              <a:rPr lang="fr-FR" sz="1000" dirty="0"/>
              <a:t>14,8 % </a:t>
            </a:r>
            <a:endParaRPr lang="fr-FR" dirty="0"/>
          </a:p>
          <a:p>
            <a:pPr lvl="1"/>
            <a:r>
              <a:rPr lang="fr-FR" dirty="0"/>
              <a:t>Effectif lycée : 25 élèves soit  </a:t>
            </a:r>
            <a:r>
              <a:rPr lang="fr-FR" sz="1000" dirty="0"/>
              <a:t>2,43 % 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Etats des lieux mars 2023</a:t>
            </a:r>
          </a:p>
          <a:p>
            <a:pPr lvl="1"/>
            <a:r>
              <a:rPr lang="fr-FR" dirty="0"/>
              <a:t>Rappel effectifs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3604BE-5854-4F20-AC43-5BEE073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DFEC5-E44B-48F6-A3DE-D1A51B73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1CEF16-87C0-4A96-8291-E427FE70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47D50735-238C-43BF-917C-5AAD129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dirty="0"/>
              <a:t>Projets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1BD6063F-57FD-4200-BFE5-B2D9EC977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360000"/>
          </a:xfrm>
        </p:spPr>
        <p:txBody>
          <a:bodyPr/>
          <a:lstStyle/>
          <a:p>
            <a:r>
              <a:rPr lang="fr-FR" dirty="0"/>
              <a:t>Etats des lieux mars 2023</a:t>
            </a:r>
          </a:p>
          <a:p>
            <a:pPr lvl="1"/>
            <a:r>
              <a:rPr lang="fr-FR" dirty="0"/>
              <a:t>Effectifs</a:t>
            </a:r>
          </a:p>
          <a:p>
            <a:pPr lvl="1"/>
            <a:r>
              <a:rPr lang="fr-FR" dirty="0"/>
              <a:t>Projets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A563078-C355-49F3-818C-3429FE181572}"/>
              </a:ext>
            </a:extLst>
          </p:cNvPr>
          <p:cNvSpPr txBox="1">
            <a:spLocks/>
          </p:cNvSpPr>
          <p:nvPr/>
        </p:nvSpPr>
        <p:spPr bwMode="gray">
          <a:xfrm>
            <a:off x="359999" y="1377440"/>
            <a:ext cx="2520000" cy="32193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degré </a:t>
            </a:r>
          </a:p>
          <a:p>
            <a:r>
              <a:rPr lang="fr-FR" dirty="0"/>
              <a:t>Ouverture de sites d’enseignement renforcé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Lanuéjols, Rimeize, Le </a:t>
            </a:r>
            <a:r>
              <a:rPr lang="fr-FR" dirty="0" err="1"/>
              <a:t>Bleymard</a:t>
            </a:r>
            <a:endParaRPr lang="fr-FR" dirty="0"/>
          </a:p>
          <a:p>
            <a:endParaRPr lang="fr-FR" dirty="0"/>
          </a:p>
          <a:p>
            <a:r>
              <a:rPr lang="fr-FR" dirty="0"/>
              <a:t>Extension de l’enseignement renforcé à Langogne, Florac</a:t>
            </a:r>
          </a:p>
          <a:p>
            <a:endParaRPr lang="fr-FR" dirty="0"/>
          </a:p>
          <a:p>
            <a:r>
              <a:rPr lang="fr-FR" dirty="0"/>
              <a:t>Fléchage d’un poste à l’école maternelle de Langogne</a:t>
            </a:r>
          </a:p>
          <a:p>
            <a:endParaRPr lang="fr-FR" dirty="0"/>
          </a:p>
          <a:p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Poursuite du parcours Mare Nostrum au Collège sport et nature de la Canourgue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Augmentation de l’horaire au collège de La Canourgue</a:t>
            </a:r>
          </a:p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85614CA9-6373-4108-895F-8C20C815538E}"/>
              </a:ext>
            </a:extLst>
          </p:cNvPr>
          <p:cNvSpPr txBox="1">
            <a:spLocks/>
          </p:cNvSpPr>
          <p:nvPr/>
        </p:nvSpPr>
        <p:spPr>
          <a:xfrm>
            <a:off x="3312000" y="1836000"/>
            <a:ext cx="2520000" cy="257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CF64591A-FFF8-48E5-903E-241B5AC52D1A}"/>
              </a:ext>
            </a:extLst>
          </p:cNvPr>
          <p:cNvSpPr txBox="1">
            <a:spLocks/>
          </p:cNvSpPr>
          <p:nvPr/>
        </p:nvSpPr>
        <p:spPr>
          <a:xfrm>
            <a:off x="3343774" y="1512680"/>
            <a:ext cx="2520000" cy="3147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Des projets linguistiques, culturels et artistiques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« Las aventuras de Gran de </a:t>
            </a:r>
            <a:r>
              <a:rPr lang="fr-FR" dirty="0" err="1"/>
              <a:t>Milh</a:t>
            </a:r>
            <a:r>
              <a:rPr lang="fr-FR" dirty="0"/>
              <a:t> » avec le rassemblement du 8 juin 2023 à Mende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Projet </a:t>
            </a:r>
            <a:r>
              <a:rPr lang="fr-FR" dirty="0" err="1"/>
              <a:t>Fest’òc</a:t>
            </a:r>
            <a:r>
              <a:rPr lang="fr-FR" dirty="0"/>
              <a:t> sur Marvejols avec levers de rideaux par les élèves de l’école primaire et le collège (Bal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Lop</a:t>
            </a:r>
            <a:r>
              <a:rPr lang="fr-FR" dirty="0"/>
              <a:t> e Rodin Kaufman)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Collège de Marvejols (PECCO Rodin Kaufman)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Collège de St </a:t>
            </a:r>
            <a:r>
              <a:rPr lang="fr-FR" dirty="0" err="1"/>
              <a:t>Chély</a:t>
            </a:r>
            <a:r>
              <a:rPr lang="fr-FR" dirty="0"/>
              <a:t> d’</a:t>
            </a:r>
            <a:r>
              <a:rPr lang="fr-FR" dirty="0" err="1"/>
              <a:t>Apcher</a:t>
            </a:r>
            <a:r>
              <a:rPr lang="fr-FR" dirty="0"/>
              <a:t> (Ecriture de contes Malika </a:t>
            </a:r>
            <a:r>
              <a:rPr lang="fr-FR" dirty="0" err="1"/>
              <a:t>Verlaguet</a:t>
            </a:r>
            <a:r>
              <a:rPr lang="fr-FR" dirty="0"/>
              <a:t> / levers de rideaux au ciné-théâtre)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5CCE36E-24D4-44FD-9C3A-8EAD570F232A}"/>
              </a:ext>
            </a:extLst>
          </p:cNvPr>
          <p:cNvSpPr txBox="1">
            <a:spLocks/>
          </p:cNvSpPr>
          <p:nvPr/>
        </p:nvSpPr>
        <p:spPr>
          <a:xfrm>
            <a:off x="6200451" y="1512680"/>
            <a:ext cx="2520000" cy="257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Faculté d’Education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Projet de formation au CRPE spécial LCR</a:t>
            </a:r>
          </a:p>
        </p:txBody>
      </p:sp>
    </p:spTree>
    <p:extLst>
      <p:ext uri="{BB962C8B-B14F-4D97-AF65-F5344CB8AC3E}">
        <p14:creationId xmlns:p14="http://schemas.microsoft.com/office/powerpoint/2010/main" val="251128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5A3CA2A-BAE6-4685-BB5D-97AC9D79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Bilan quantitatif et qualitatif </a:t>
            </a:r>
            <a:br>
              <a:rPr lang="fr-FR" dirty="0"/>
            </a:br>
            <a:r>
              <a:rPr lang="fr-FR" dirty="0"/>
              <a:t>de l’enseignement de l’occitan </a:t>
            </a:r>
            <a:br>
              <a:rPr lang="fr-FR" dirty="0"/>
            </a:br>
            <a:r>
              <a:rPr lang="fr-FR" dirty="0"/>
              <a:t>en Lozère – Rentrée 2023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DE58C7-DA0C-411A-A708-F166545D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4FC66-6BB5-4FF2-939B-80813AB8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E5055-E7F8-4711-B92E-F684EB57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6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9AB7A-47E3-476E-8794-261CF118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quantitatif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7191A0-D943-4810-A716-057D5F24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B36E63-D54E-46A8-A5FC-95541512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30E2A2-3337-40F4-8AEA-B3A3914E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645489C-C770-47B0-9056-CF9A8051B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degré</a:t>
            </a:r>
          </a:p>
          <a:p>
            <a:endParaRPr lang="fr-FR" dirty="0"/>
          </a:p>
          <a:p>
            <a:r>
              <a:rPr lang="fr-FR" dirty="0"/>
              <a:t>Enseignement de la langue et de la culture occitane (sensibilisation – initiation – LV) : 1216 élèves</a:t>
            </a:r>
          </a:p>
          <a:p>
            <a:endParaRPr lang="fr-FR" dirty="0"/>
          </a:p>
          <a:p>
            <a:r>
              <a:rPr lang="fr-FR" dirty="0"/>
              <a:t>Enseignement renforcé : 163 élèves</a:t>
            </a:r>
          </a:p>
          <a:p>
            <a:endParaRPr lang="fr-FR" dirty="0"/>
          </a:p>
          <a:p>
            <a:r>
              <a:rPr lang="fr-FR" dirty="0"/>
              <a:t>Enseignement bilingue à parité horaire : 354 élèves </a:t>
            </a:r>
          </a:p>
          <a:p>
            <a:endParaRPr lang="fr-FR" dirty="0"/>
          </a:p>
          <a:p>
            <a:r>
              <a:rPr lang="fr-FR" dirty="0"/>
              <a:t>Total : 1733 élèves soit 44,4 %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C561285-E96A-4FA6-ADDE-42F98E347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0" y="1836000"/>
            <a:ext cx="2520000" cy="2823982"/>
          </a:xfrm>
        </p:spPr>
        <p:txBody>
          <a:bodyPr/>
          <a:lstStyle/>
          <a:p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</a:t>
            </a:r>
          </a:p>
          <a:p>
            <a:endParaRPr lang="fr-FR" dirty="0"/>
          </a:p>
          <a:p>
            <a:r>
              <a:rPr lang="fr-FR" dirty="0"/>
              <a:t>Enseignement LVR en collège 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405 élèves soit 17 %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Pas de DNL en occitan</a:t>
            </a:r>
          </a:p>
          <a:p>
            <a:endParaRPr lang="fr-FR" dirty="0"/>
          </a:p>
          <a:p>
            <a:r>
              <a:rPr lang="fr-FR" dirty="0"/>
              <a:t>Enseignement LVR en lycée 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11 élèves à St </a:t>
            </a:r>
            <a:r>
              <a:rPr lang="fr-FR" dirty="0" err="1"/>
              <a:t>Chély</a:t>
            </a:r>
            <a:r>
              <a:rPr lang="fr-FR" dirty="0"/>
              <a:t> d’</a:t>
            </a:r>
            <a:r>
              <a:rPr lang="fr-FR" dirty="0" err="1"/>
              <a:t>Apcher</a:t>
            </a:r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2 élèves à Mende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13 élèves soit 1,34 % </a:t>
            </a:r>
          </a:p>
          <a:p>
            <a:r>
              <a:rPr lang="fr-FR" dirty="0"/>
              <a:t>Ateliers Linguistiques Liaison CM2 / 6</a:t>
            </a:r>
            <a:r>
              <a:rPr lang="fr-FR" baseline="30000" dirty="0"/>
              <a:t>ème</a:t>
            </a:r>
            <a:r>
              <a:rPr lang="fr-FR" dirty="0"/>
              <a:t>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 47 élèves de CM2 (La Canourgue, St Germain du Teil, </a:t>
            </a:r>
            <a:r>
              <a:rPr lang="fr-FR" dirty="0" err="1"/>
              <a:t>Lachamps</a:t>
            </a:r>
            <a:r>
              <a:rPr lang="fr-FR" dirty="0"/>
              <a:t>)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03D443-C8C9-4DBB-8A8D-81ACB38A8F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TOTAL:</a:t>
            </a:r>
          </a:p>
          <a:p>
            <a:r>
              <a:rPr lang="fr-FR" sz="1800" b="1" dirty="0"/>
              <a:t>2151 élèves</a:t>
            </a:r>
          </a:p>
          <a:p>
            <a:endParaRPr lang="fr-FR" sz="1800" b="1" dirty="0"/>
          </a:p>
          <a:p>
            <a:r>
              <a:rPr lang="fr-FR" sz="1800" dirty="0"/>
              <a:t>2232 en 2022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3E7746E6-CB72-4105-B1C1-118664753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360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Bilan quantitatif et qualitatif</a:t>
            </a:r>
          </a:p>
          <a:p>
            <a:pPr lvl="1"/>
            <a:r>
              <a:rPr lang="fr-FR" dirty="0"/>
              <a:t>Bilan quantitatif</a:t>
            </a:r>
          </a:p>
        </p:txBody>
      </p:sp>
    </p:spTree>
    <p:extLst>
      <p:ext uri="{BB962C8B-B14F-4D97-AF65-F5344CB8AC3E}">
        <p14:creationId xmlns:p14="http://schemas.microsoft.com/office/powerpoint/2010/main" val="50177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10300-BE14-449D-9336-7648ACDE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qualitatif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2116D2-BBEC-4534-93CA-2CE25F7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1ED2E0-E7E5-48D9-9E91-50B99B3A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A118F0-A29F-4447-BB5D-C9B64427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076CD67-9127-4617-937C-A58365A173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degré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Extension de l’enseignement renforcé à Florac, à Banassac et à Langogne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Ouverture de sites d’enseignement renforcé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Lanuéjols</a:t>
            </a:r>
          </a:p>
          <a:p>
            <a:pPr marL="171450" indent="-171450">
              <a:buFontTx/>
              <a:buChar char="-"/>
            </a:pPr>
            <a:r>
              <a:rPr lang="fr-FR" dirty="0"/>
              <a:t>Rimeize : remis à la rentrée 2024 car maladie de l’enseignante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</a:t>
            </a:r>
            <a:r>
              <a:rPr lang="fr-FR" dirty="0" err="1"/>
              <a:t>Bleymard</a:t>
            </a:r>
            <a:r>
              <a:rPr lang="fr-FR" dirty="0"/>
              <a:t> : remis à la rentrée 2024 car besoin de préparer davantage…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4FABDD1-24B3-4847-A841-B36283BDE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Poursuite du parcours Mare Nostrum au collège de La Canourgue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Heures spécifiques pour les élèves bilingues au collège Haut Gévaudan de St </a:t>
            </a:r>
            <a:r>
              <a:rPr lang="fr-FR" dirty="0" err="1"/>
              <a:t>Chély</a:t>
            </a:r>
            <a:r>
              <a:rPr lang="fr-FR" dirty="0"/>
              <a:t> d’</a:t>
            </a:r>
            <a:r>
              <a:rPr lang="fr-FR" dirty="0" err="1"/>
              <a:t>Apcher</a:t>
            </a:r>
            <a:r>
              <a:rPr lang="fr-FR" dirty="0"/>
              <a:t> mais pas de DNL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7F54D49-475B-44FA-8F46-1987CEE8C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360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Bilan quantitatif et qualitatif</a:t>
            </a:r>
          </a:p>
          <a:p>
            <a:pPr lvl="1"/>
            <a:r>
              <a:rPr lang="fr-FR" dirty="0"/>
              <a:t>Bilan quantitatif</a:t>
            </a:r>
          </a:p>
          <a:p>
            <a:pPr lvl="1"/>
            <a:r>
              <a:rPr lang="fr-FR" dirty="0"/>
              <a:t>Bilan qualitatif</a:t>
            </a:r>
          </a:p>
        </p:txBody>
      </p:sp>
    </p:spTree>
    <p:extLst>
      <p:ext uri="{BB962C8B-B14F-4D97-AF65-F5344CB8AC3E}">
        <p14:creationId xmlns:p14="http://schemas.microsoft.com/office/powerpoint/2010/main" val="3531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C00F92-1F5F-4D85-A2FD-EC0678F0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Point de situation - école de Florac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AD424-F6D2-4175-822F-D5FB882E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7/11/2023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75033B-611E-4733-A5C2-1AC41DDC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DSDEN 48 – GT </a:t>
            </a:r>
            <a:r>
              <a:rPr lang="fr-FR" dirty="0" err="1"/>
              <a:t>Occ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8758A-9D3B-4E07-8D95-0FADCCD4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591168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pour le MESRI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FEE13-FEC8-4F1C-8222-8648587329A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c7ddd52-0a06-43b1-a35c-dcb15ea2e3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7153E-BC0D-4381-BA75-370C218E3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1279</TotalTime>
  <Words>1756</Words>
  <Application>Microsoft Office PowerPoint</Application>
  <PresentationFormat>Affichage à l'écran (16:9)</PresentationFormat>
  <Paragraphs>348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MINISTÈRIEL</vt:lpstr>
      <vt:lpstr>Présentation PowerPoint</vt:lpstr>
      <vt:lpstr>Ordre du jour</vt:lpstr>
      <vt:lpstr>Etat des lieux en mars 2023 (dernier GT)</vt:lpstr>
      <vt:lpstr>Rappel effectifs</vt:lpstr>
      <vt:lpstr>Projets</vt:lpstr>
      <vt:lpstr>2. Bilan quantitatif et qualitatif  de l’enseignement de l’occitan  en Lozère – Rentrée 2023</vt:lpstr>
      <vt:lpstr>Bilan quantitatif</vt:lpstr>
      <vt:lpstr>Bilan qualitatif</vt:lpstr>
      <vt:lpstr>3. Point de situation - école de Florac</vt:lpstr>
      <vt:lpstr>Point de situation - école de Florac</vt:lpstr>
      <vt:lpstr>4. Cartographie</vt:lpstr>
      <vt:lpstr>Présentation PowerPoint</vt:lpstr>
      <vt:lpstr>Présentation PowerPoint</vt:lpstr>
      <vt:lpstr>5. Difficultés… et perspectives</vt:lpstr>
      <vt:lpstr>Dynamiser les ressources humaines</vt:lpstr>
      <vt:lpstr>Pérenniser les ressources humaines</vt:lpstr>
      <vt:lpstr>Formation</vt:lpstr>
      <vt:lpstr>Faculté D’Education</vt:lpstr>
      <vt:lpstr>Perspectives 2024</vt:lpstr>
      <vt:lpstr>Synthèse</vt:lpstr>
      <vt:lpstr>Synthèse</vt:lpstr>
      <vt:lpstr>6. Présentation du PPA et  « Las encontradas » du 4 juin 2024</vt:lpstr>
      <vt:lpstr>Présentation PowerPoint</vt:lpstr>
      <vt:lpstr>7. Bilan et perspectives des actions de l’OPLO sur le département de la Lozère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Tripicchio-Romain Anna-Marie</cp:lastModifiedBy>
  <cp:revision>89</cp:revision>
  <dcterms:created xsi:type="dcterms:W3CDTF">2020-03-05T15:21:24Z</dcterms:created>
  <dcterms:modified xsi:type="dcterms:W3CDTF">2023-11-13T09:07:36Z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